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3" r:id="rId4"/>
    <p:sldId id="269" r:id="rId5"/>
    <p:sldId id="270" r:id="rId6"/>
    <p:sldId id="268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C29BC-603C-404C-BFE9-BD869439276B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0EC39-E65C-4BE6-998B-94199A15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3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54A82-6917-4242-B85A-C6041493C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A1BF4-3011-4F57-92D3-B5D745892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8B439-0637-4901-9F57-9A43AB78E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749D3-D780-46DB-BB56-0EF195EDA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DEEFF-66FA-459C-876C-E7A944B71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57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BEEB4-469F-40FB-B44A-2987D76B4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77BFC5-3F50-4F58-AD8F-9A35271C1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A2F03-70CE-4FF6-843C-1D64AA10E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04A64-90CE-417B-BE32-F938B8BD6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81704-4A7C-464A-9374-950E1EEE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840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6F1152-2008-4654-A056-638EE89F9C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BA205-AFE1-4715-B149-22309083E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41640-3EE5-4401-A503-E612EE3D2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7FFD5-F4A1-404E-BFAB-6344B95FA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5C3BD-8A74-449D-BC0A-7D5AE8B25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16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210C6-427A-4F05-ACA0-4606A2206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BA2F6-D2F8-468E-A35F-BB3FEDF11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04FB4-1146-4991-901B-778B01787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D045E-B3F7-4943-B068-285FDC85D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D551B-9091-46B2-9DEA-88B9C114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952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8032-5B19-47B5-A334-51CCD779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6B97C-B851-4DAE-8894-82EB79E2D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BD22E-85A0-42F0-9E58-2A19358F7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D7D2C-EA19-4E1B-AE4B-91127A715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1D0AA-FF36-40AF-BBB3-2BCAD7E64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08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7CFB9-D798-4B1C-A44B-6DCAC79E8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60CF1-DBCA-4105-B8B5-F7801C78C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D28B3-2CF6-4F34-ADFD-90BFBE80A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DFD37-D32F-4CAD-B82C-B08A4C13C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8ADBD-6653-44D8-85BF-313B454C7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B6469-2D05-487F-9CAD-94923188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6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156A8-449D-4A52-993F-1F2F023E9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B3E69-ACA4-4C85-9E1C-E21F2A89E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9CCD1-02EC-4871-8D20-8B6B0261F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DB79BF-D6F5-4CC6-BDD5-23DDF2BBE2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AA04A-1BC9-4C3E-9066-4A36787C4D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F6F7AD-0D00-4EDF-A928-CDFBDA47C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3DFA34-7EFA-4712-BE51-7F22E95A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8C523-7B7E-46D3-97DA-5A255477E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7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73F3B-EFFE-426B-B033-1EF2F0369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2941A5-A27A-46C8-8158-211E47C54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E59202-CF38-4CBC-BCBF-05F4611D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FB4CCF-FA8E-4E2E-B664-B83F63D54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14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DE305D-9948-4843-B482-4C3617276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2BD264-1B15-4113-B0F8-01F7A5ADF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05E754-C90C-4BFF-8F60-7649FD235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18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1847-6BE5-4F71-BF44-C9BC198F9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48E92-C5AD-4436-B9D2-FA0CBC85E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4AC51-2F4D-4279-93F9-C2BAE8C3C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433F06-19A2-4D8F-BB43-7DCD2CCC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0EC59-E182-4281-A1A7-BE9D3B5BF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8889D-E263-4436-8C15-A0D197B0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7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E8ACE-2A60-4BBF-9474-CB4CA5AA2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6699CA-EB4B-45C9-862E-064ECD4E21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DFD468-8300-46EB-AC5E-0DB58AF55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44FA2-A0BC-42AB-A173-6A72A0AB3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64DB9F-2A98-4C67-9F22-E7F40B46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9D113-9D52-40D3-B037-F34A80568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5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1096F6-D0C3-4CFF-9248-039A7BB0A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59FAF4-0202-442C-A808-ADCC588DB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9A76-B723-42ED-90D8-9D3C99266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58902-ADC1-45DD-BCFF-0943522D2B42}" type="datetimeFigureOut">
              <a:rPr lang="en-GB" smtClean="0"/>
              <a:t>21/11/2017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541F2-F117-4B02-849B-18919F19C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1B454-8291-4EE6-89A9-F7DFCAB13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864A7-8A5F-45C1-B630-C8909058B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42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F9EB9F2-07E2-4D64-BBD8-BB5B217F121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F0C57C7C-DFE9-4A1E-B7A9-DF40E63366B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061B541-90D6-446D-B0E1-292B69874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588" y="965199"/>
            <a:ext cx="6766078" cy="4927601"/>
          </a:xfrm>
        </p:spPr>
        <p:txBody>
          <a:bodyPr anchor="ctr">
            <a:normAutofit/>
          </a:bodyPr>
          <a:lstStyle/>
          <a:p>
            <a:pPr algn="l"/>
            <a:r>
              <a:rPr lang="en-GB" sz="5400">
                <a:solidFill>
                  <a:schemeClr val="tx1">
                    <a:lumMod val="85000"/>
                    <a:lumOff val="15000"/>
                  </a:schemeClr>
                </a:solidFill>
              </a:rPr>
              <a:t>Corporate governance: how can change happen?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2C7578-5253-4543-B0A8-CE1EE0A08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965198"/>
            <a:ext cx="2707937" cy="4927602"/>
          </a:xfrm>
        </p:spPr>
        <p:txBody>
          <a:bodyPr anchor="ctr">
            <a:normAutofit/>
          </a:bodyPr>
          <a:lstStyle/>
          <a:p>
            <a:pPr algn="r"/>
            <a:r>
              <a:rPr lang="en-GB" dirty="0">
                <a:solidFill>
                  <a:schemeClr val="accent1"/>
                </a:solidFill>
              </a:rPr>
              <a:t>Nina Boeger</a:t>
            </a:r>
          </a:p>
        </p:txBody>
      </p:sp>
    </p:spTree>
    <p:extLst>
      <p:ext uri="{BB962C8B-B14F-4D97-AF65-F5344CB8AC3E}">
        <p14:creationId xmlns:p14="http://schemas.microsoft.com/office/powerpoint/2010/main" val="350877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FA3E579-250C-46CF-9685-0A60A5612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>
                <a:solidFill>
                  <a:schemeClr val="accent1"/>
                </a:solidFill>
              </a:rPr>
              <a:t>Making change happen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2434D-C57C-49DE-A9C7-2BDFFB7C0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Ideas </a:t>
            </a:r>
          </a:p>
          <a:p>
            <a:r>
              <a:rPr lang="en-GB" sz="2400" dirty="0"/>
              <a:t>Institutions</a:t>
            </a:r>
          </a:p>
          <a:p>
            <a:r>
              <a:rPr lang="en-GB" sz="2400" dirty="0"/>
              <a:t>Interests</a:t>
            </a:r>
          </a:p>
          <a:p>
            <a:endParaRPr lang="en-GB" sz="2400" dirty="0"/>
          </a:p>
          <a:p>
            <a:pPr marL="0" indent="0">
              <a:buNone/>
            </a:pPr>
            <a:r>
              <a:rPr lang="en-GB" sz="2400" dirty="0"/>
              <a:t>(Duncan Green, </a:t>
            </a:r>
            <a:r>
              <a:rPr lang="en-GB" sz="2400" i="1" dirty="0"/>
              <a:t>How Change Happens</a:t>
            </a:r>
            <a:r>
              <a:rPr lang="en-GB" sz="2400" dirty="0"/>
              <a:t>, 2016)</a:t>
            </a:r>
          </a:p>
        </p:txBody>
      </p:sp>
    </p:spTree>
    <p:extLst>
      <p:ext uri="{BB962C8B-B14F-4D97-AF65-F5344CB8AC3E}">
        <p14:creationId xmlns:p14="http://schemas.microsoft.com/office/powerpoint/2010/main" val="293141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8CB8235-2ED3-488C-85EA-7F2DB962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>
                <a:solidFill>
                  <a:schemeClr val="accent1"/>
                </a:solidFill>
              </a:rPr>
              <a:t>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4D1EB-03CE-4A9D-8CE1-40CE5FD0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New Economics </a:t>
            </a:r>
          </a:p>
          <a:p>
            <a:pPr lvl="1"/>
            <a:r>
              <a:rPr lang="en-GB" sz="2000" dirty="0"/>
              <a:t>Kate </a:t>
            </a:r>
            <a:r>
              <a:rPr lang="en-GB" sz="2000" dirty="0" err="1"/>
              <a:t>Raworth</a:t>
            </a:r>
            <a:r>
              <a:rPr lang="en-GB" sz="2000" dirty="0"/>
              <a:t>, </a:t>
            </a:r>
            <a:r>
              <a:rPr lang="en-GB" sz="2000" i="1" dirty="0"/>
              <a:t>Doughnut Economics</a:t>
            </a:r>
            <a:r>
              <a:rPr lang="en-GB" sz="2000" dirty="0"/>
              <a:t>, 2017</a:t>
            </a:r>
          </a:p>
          <a:p>
            <a:r>
              <a:rPr lang="en-GB" sz="2400" dirty="0"/>
              <a:t>Political psychology </a:t>
            </a:r>
          </a:p>
          <a:p>
            <a:pPr lvl="1"/>
            <a:r>
              <a:rPr lang="en-GB" sz="2000" dirty="0"/>
              <a:t>George Monbiot, </a:t>
            </a:r>
            <a:r>
              <a:rPr lang="en-GB" sz="2000" i="1" dirty="0"/>
              <a:t>Out of the Wreckage</a:t>
            </a:r>
            <a:r>
              <a:rPr lang="en-GB" sz="2000" dirty="0"/>
              <a:t>, 2017</a:t>
            </a:r>
          </a:p>
          <a:p>
            <a:r>
              <a:rPr lang="en-GB" sz="2400" dirty="0"/>
              <a:t>Enterprise diversity </a:t>
            </a:r>
          </a:p>
          <a:p>
            <a:pPr lvl="1"/>
            <a:r>
              <a:rPr lang="en-GB" sz="2000" dirty="0"/>
              <a:t>Nina Boeger and Charlotte Villiers, </a:t>
            </a:r>
            <a:r>
              <a:rPr lang="en-GB" sz="2000" i="1" dirty="0"/>
              <a:t>Shaping the Corporate Landscape</a:t>
            </a:r>
            <a:r>
              <a:rPr lang="en-GB" sz="2000" dirty="0"/>
              <a:t>, 2018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14374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8CB8235-2ED3-488C-85EA-7F2DB962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chemeClr val="accent1"/>
                </a:solidFill>
              </a:rPr>
              <a:t>Institutions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4D1EB-03CE-4A9D-8CE1-40CE5FD0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Diversity in terms of size / term / purpose / ownership / decision-making / social culture.</a:t>
            </a:r>
          </a:p>
          <a:p>
            <a:r>
              <a:rPr lang="en-GB" sz="2400" dirty="0"/>
              <a:t> Diversity of movements and models</a:t>
            </a:r>
          </a:p>
          <a:p>
            <a:pPr lvl="1"/>
            <a:r>
              <a:rPr lang="en-GB" sz="2000" dirty="0"/>
              <a:t>Community Business </a:t>
            </a:r>
          </a:p>
          <a:p>
            <a:pPr lvl="1"/>
            <a:r>
              <a:rPr lang="en-GB" sz="2000" dirty="0"/>
              <a:t>Social Enterprise </a:t>
            </a:r>
          </a:p>
          <a:p>
            <a:pPr lvl="1"/>
            <a:r>
              <a:rPr lang="en-GB" sz="2000" dirty="0"/>
              <a:t>Employee ownership</a:t>
            </a:r>
          </a:p>
          <a:p>
            <a:pPr lvl="1"/>
            <a:r>
              <a:rPr lang="en-GB" sz="2000" dirty="0" err="1"/>
              <a:t>Mutuals</a:t>
            </a:r>
            <a:r>
              <a:rPr lang="en-GB" sz="2000" dirty="0"/>
              <a:t> </a:t>
            </a:r>
          </a:p>
          <a:p>
            <a:pPr lvl="1"/>
            <a:r>
              <a:rPr lang="en-GB" sz="2000" dirty="0"/>
              <a:t>Coops (incl. open and platform coops)</a:t>
            </a:r>
          </a:p>
          <a:p>
            <a:pPr lvl="1"/>
            <a:r>
              <a:rPr lang="en-GB" sz="2000" dirty="0"/>
              <a:t>‘</a:t>
            </a:r>
            <a:r>
              <a:rPr lang="en-GB" sz="2000" dirty="0" err="1"/>
              <a:t>Fairshares</a:t>
            </a:r>
            <a:r>
              <a:rPr lang="en-GB" sz="2000" dirty="0"/>
              <a:t>’ businesses</a:t>
            </a:r>
          </a:p>
          <a:p>
            <a:pPr lvl="1"/>
            <a:r>
              <a:rPr lang="en-GB" sz="2000" dirty="0"/>
              <a:t>B Corps</a:t>
            </a:r>
          </a:p>
          <a:p>
            <a:pPr lvl="1"/>
            <a:r>
              <a:rPr lang="en-GB" sz="2000" dirty="0"/>
              <a:t>Benefit corporations</a:t>
            </a:r>
          </a:p>
          <a:p>
            <a:pPr lvl="1"/>
            <a:r>
              <a:rPr lang="en-GB" sz="2000" dirty="0"/>
              <a:t>Purpose-driven corporations.</a:t>
            </a:r>
          </a:p>
        </p:txBody>
      </p:sp>
    </p:spTree>
    <p:extLst>
      <p:ext uri="{BB962C8B-B14F-4D97-AF65-F5344CB8AC3E}">
        <p14:creationId xmlns:p14="http://schemas.microsoft.com/office/powerpoint/2010/main" val="3377520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8CB8235-2ED3-488C-85EA-7F2DB9628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chemeClr val="accent1"/>
                </a:solidFill>
              </a:rPr>
              <a:t>Interests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4D1EB-03CE-4A9D-8CE1-40CE5FD0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Challenge of reaching the (failing) mainstream.</a:t>
            </a:r>
          </a:p>
          <a:p>
            <a:r>
              <a:rPr lang="en-GB" sz="2400" dirty="0"/>
              <a:t>What seems to be failing:</a:t>
            </a:r>
          </a:p>
          <a:p>
            <a:pPr lvl="1"/>
            <a:r>
              <a:rPr lang="en-GB" sz="2000" dirty="0"/>
              <a:t>CSR (ineffectiveness)</a:t>
            </a:r>
          </a:p>
          <a:p>
            <a:pPr lvl="1"/>
            <a:r>
              <a:rPr lang="en-GB" sz="2000" dirty="0"/>
              <a:t>State regulation (political blockages / inter-dependence)</a:t>
            </a:r>
          </a:p>
          <a:p>
            <a:r>
              <a:rPr lang="en-GB" sz="2400" dirty="0"/>
              <a:t>Where we seem to be heading:</a:t>
            </a:r>
          </a:p>
          <a:p>
            <a:pPr lvl="1"/>
            <a:r>
              <a:rPr lang="en-GB" sz="2000" dirty="0"/>
              <a:t>State and IO’s </a:t>
            </a:r>
            <a:r>
              <a:rPr lang="en-GB" sz="2000" i="1" dirty="0"/>
              <a:t>facilitating</a:t>
            </a:r>
            <a:r>
              <a:rPr lang="en-GB" sz="2000" dirty="0"/>
              <a:t> </a:t>
            </a:r>
            <a:r>
              <a:rPr lang="en-GB" sz="2000" i="1" dirty="0"/>
              <a:t>economic activism</a:t>
            </a:r>
          </a:p>
          <a:p>
            <a:pPr lvl="1"/>
            <a:r>
              <a:rPr lang="en-GB" sz="2000" dirty="0"/>
              <a:t>Enabling businesses that encompass new ideas (including company law, public procurement, tax, land and planning, IP etc). </a:t>
            </a:r>
          </a:p>
        </p:txBody>
      </p:sp>
    </p:spTree>
    <p:extLst>
      <p:ext uri="{BB962C8B-B14F-4D97-AF65-F5344CB8AC3E}">
        <p14:creationId xmlns:p14="http://schemas.microsoft.com/office/powerpoint/2010/main" val="62420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1E78F176-1B8C-49D2-ADBA-3B5A2879B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chemeClr val="accent1"/>
                </a:solidFill>
              </a:rPr>
              <a:t>The mission led business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74926-C37D-4E16-A6BC-9E94C0D27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2400" dirty="0"/>
              <a:t>Coherence of the narrative, opening up beyond the social economy: a ‘new social contract’ for business.</a:t>
            </a:r>
          </a:p>
          <a:p>
            <a:r>
              <a:rPr lang="en-GB" sz="2400" dirty="0"/>
              <a:t>Focus on purpose or mission offers clear strategic priority. </a:t>
            </a:r>
          </a:p>
          <a:p>
            <a:r>
              <a:rPr lang="en-GB" sz="2400" dirty="0"/>
              <a:t>Highlighting state’s role as facilitator more than ‘regulator’ (e.g. model articles).</a:t>
            </a:r>
          </a:p>
          <a:p>
            <a:r>
              <a:rPr lang="en-GB" sz="2400" dirty="0"/>
              <a:t>Recognition of challenges and collaborative institutional efforts, e.g. investors, business leaders, advisors, academics.</a:t>
            </a:r>
          </a:p>
          <a:p>
            <a:r>
              <a:rPr lang="en-GB" sz="2400" dirty="0"/>
              <a:t>Considering (further) development of legal forms, e.g. benefit company.</a:t>
            </a:r>
          </a:p>
        </p:txBody>
      </p:sp>
    </p:spTree>
    <p:extLst>
      <p:ext uri="{BB962C8B-B14F-4D97-AF65-F5344CB8AC3E}">
        <p14:creationId xmlns:p14="http://schemas.microsoft.com/office/powerpoint/2010/main" val="1508541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24F2580-E316-497C-B8C4-A8F0B267D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en-GB" dirty="0">
                <a:solidFill>
                  <a:schemeClr val="accent1"/>
                </a:solidFill>
              </a:rPr>
              <a:t>Some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2C6EF-1C01-4356-B67D-E0CBFD6BD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en-GB" sz="2200" dirty="0"/>
              <a:t>Insufficient political profile and commitment. </a:t>
            </a:r>
          </a:p>
          <a:p>
            <a:r>
              <a:rPr lang="en-GB" sz="2200" dirty="0"/>
              <a:t>Failure to recognise all ‘mission-led’ businesses. </a:t>
            </a:r>
            <a:endParaRPr lang="en-GB" sz="1800" dirty="0"/>
          </a:p>
          <a:p>
            <a:r>
              <a:rPr lang="en-GB" sz="2200" dirty="0"/>
              <a:t>Risking not coherence but further division.</a:t>
            </a:r>
          </a:p>
          <a:p>
            <a:r>
              <a:rPr lang="en-GB" sz="2200" dirty="0"/>
              <a:t>Emphasis on business case and panel composition. </a:t>
            </a:r>
          </a:p>
          <a:p>
            <a:r>
              <a:rPr lang="en-GB" sz="2200" dirty="0"/>
              <a:t>Further reflection necessary on wider legal context.</a:t>
            </a:r>
          </a:p>
        </p:txBody>
      </p:sp>
    </p:spTree>
    <p:extLst>
      <p:ext uri="{BB962C8B-B14F-4D97-AF65-F5344CB8AC3E}">
        <p14:creationId xmlns:p14="http://schemas.microsoft.com/office/powerpoint/2010/main" val="1563874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307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Corporate governance: how can change happen?</vt:lpstr>
      <vt:lpstr>Making change happen</vt:lpstr>
      <vt:lpstr>Ideas</vt:lpstr>
      <vt:lpstr>Institutions</vt:lpstr>
      <vt:lpstr>Interests</vt:lpstr>
      <vt:lpstr>The mission led business review</vt:lpstr>
      <vt:lpstr>Some concerns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governance: how can change happen?</dc:title>
  <dc:creator>Nina Boeger</dc:creator>
  <cp:lastModifiedBy>Nina Boeger</cp:lastModifiedBy>
  <cp:revision>22</cp:revision>
  <dcterms:created xsi:type="dcterms:W3CDTF">2017-11-21T08:44:32Z</dcterms:created>
  <dcterms:modified xsi:type="dcterms:W3CDTF">2017-11-21T13:11:25Z</dcterms:modified>
</cp:coreProperties>
</file>